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9" r:id="rId2"/>
    <p:sldId id="262" r:id="rId3"/>
    <p:sldId id="261" r:id="rId4"/>
    <p:sldId id="271" r:id="rId5"/>
    <p:sldId id="269" r:id="rId6"/>
    <p:sldId id="278" r:id="rId7"/>
    <p:sldId id="260" r:id="rId8"/>
    <p:sldId id="266" r:id="rId9"/>
    <p:sldId id="270" r:id="rId10"/>
    <p:sldId id="258" r:id="rId11"/>
    <p:sldId id="268" r:id="rId12"/>
    <p:sldId id="273" r:id="rId13"/>
    <p:sldId id="279" r:id="rId14"/>
    <p:sldId id="277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A07"/>
    <a:srgbClr val="F00701"/>
    <a:srgbClr val="F52A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63"/>
    <p:restoredTop sz="94695"/>
  </p:normalViewPr>
  <p:slideViewPr>
    <p:cSldViewPr snapToGrid="0">
      <p:cViewPr varScale="1">
        <p:scale>
          <a:sx n="116" d="100"/>
          <a:sy n="116" d="100"/>
        </p:scale>
        <p:origin x="20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sv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577F6-CE2B-B943-BE4D-F41A88265DC5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33D91-3940-344D-968F-B08AE2B4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25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33D91-3940-344D-968F-B08AE2B4B9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74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86500-F684-50AE-C024-37FEE8B9A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D2855-6B40-A0D4-ED30-9D5F258334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F593E-9225-432D-945D-62B7083CC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D2410-F825-3FCD-2828-F85728348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81F5E-739B-8AE7-7B3B-ECF7A0CD3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0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702E-ADA7-ACFB-84BF-530ED48C2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0D9A5-084F-56D0-3DF9-2027F380E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48356-9780-2E05-DE04-48F1B24D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0DFAF-6B60-A53C-AB27-2FF22EC83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49784-964D-45FF-EE32-88791F652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00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2B829A-0301-2C4B-1558-D9E16DEF27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1893AF-43E8-F989-4152-961DA7AF8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B5855-A81C-CF13-233E-B6C21018A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0507-5F59-347D-868C-3E7C3F3A8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7F7B6-CD21-EF14-8023-A7EFF8C2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9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D87E-55F2-75A5-C58B-EC2473A2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68D5E-BE7E-0263-699D-3C033C2F7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88A6D-F7BD-DF61-6FB3-8C3523C76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CFEA-8ABC-982F-D25E-86C2412CC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FFF60-7FEC-7266-F5F7-B750EA788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9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4A88F-E773-4B2E-096A-45CC82D3C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6EE4A-39BE-5378-53E3-7D8B325B9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E1391-082F-8CC6-4259-0802C26BD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CBF5D-EE05-0307-DA62-251CAAE5E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63785-C48A-769D-8350-BF9DA1E1E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0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EF31-A5BA-732B-2661-CCE02A2EB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48CDA-0255-B3C7-887E-5224995BE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B9723-6084-6A64-FF15-69952895B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51F9D-B4F8-4F61-33F3-DD1CF20DB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5A491-4A27-534A-CD98-640F14DC4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000EA-7B30-B91C-F992-0B9BC693A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07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2036-3CAF-0A75-39E2-F8EE4515B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1B9A9-C83B-6062-8B70-24E794667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39B8F-5470-05AB-7092-AEF79BF09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9A9826-3009-09FC-2137-6FDF179DDF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EE4D9-EE22-CEA2-794F-B48EC61B35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B8B9A8-A278-F9A9-8F8F-C708A9DFF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4F2A0B-D2AF-0BF6-4DCC-A0FB5392F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03F64A-1E9D-C567-75EE-D18F78ED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47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8990-7449-48C2-D7D2-8C8B1179A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2B5140-3F82-8B31-0BD7-F1D76841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6DFF5-0B5C-C8BA-D0AD-5EA3B943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33E2F-5B14-51D4-F5EB-564774ED7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97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3F4D7-7D9C-2DB7-C10B-5D586605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6E4A58-BF22-92FA-81FE-8F4252EA7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83F9B-AF67-550C-1394-0F88768B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33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C75E0-DC0C-E53D-9094-F34D194B7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C1C62-A04D-35F7-20EE-71751720C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8BA3F-530E-08D3-0557-83875F86F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830F7-B6F4-78D1-4C7E-E6F2A254B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EA640-EA16-F4FE-E993-8A4A7610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86D16-0C0A-63BD-7EB3-3D1362645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2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837A-C4A1-1AE1-A832-D2EF0782D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B6EEFD-01DE-2520-6D8E-6AF32D3C83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1B3CE8-1C1D-94B0-FD66-EE2F4CCED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8051CB-EDF7-7F91-D440-DA78E9A40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6EBEB-9BC2-DE23-5857-6191784D5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696D0-162E-BAED-CFCA-2CCC4AF94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59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F767F-C4DC-4089-3C85-7E238E926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AAFDB-0190-4D70-A62E-F8BFF874A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68F42-1F44-FE29-C4E0-FF6C247243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90F56-C054-FD43-8CAB-D782175E18DD}" type="datetimeFigureOut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1F914-D1FA-8972-192F-C246FA38C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5AA98-F679-434F-B381-CE146E795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0F001-B43E-5E49-829D-F78ED2623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8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2ACAA4-74F2-CD51-0C6D-07A37A46A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 rot="16200000" flipV="1">
            <a:off x="2667000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/>
            </a:blip>
            <a:stretch>
              <a:fillRect l="-48888" r="-28888"/>
            </a:stretch>
          </a:blipFill>
        </p:spPr>
        <p:txBody>
          <a:bodyPr/>
          <a:lstStyle/>
          <a:p>
            <a:r>
              <a:rPr lang="en-US" dirty="0"/>
              <a:t>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39072" y="1814948"/>
            <a:ext cx="9513856" cy="2690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89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FFFFFF"/>
                </a:solidFill>
                <a:latin typeface="Gill Sans MT" panose="020B0502020104020203" pitchFamily="34" charset="77"/>
                <a:ea typeface="Baskerville" panose="02020502070401020303" pitchFamily="18" charset="0"/>
                <a:cs typeface="Arial" panose="020B0604020202020204" pitchFamily="34" charset="0"/>
              </a:rPr>
              <a:t> </a:t>
            </a:r>
            <a:r>
              <a:rPr lang="en-US" sz="8000" b="1" dirty="0">
                <a:solidFill>
                  <a:srgbClr val="FF0000"/>
                </a:solidFill>
                <a:latin typeface="Gill Sans MT" panose="020B0502020104020203" pitchFamily="34" charset="77"/>
                <a:ea typeface="Baskerville" panose="02020502070401020303" pitchFamily="18" charset="0"/>
                <a:cs typeface="Arial" panose="020B0604020202020204" pitchFamily="34" charset="0"/>
              </a:rPr>
              <a:t>PREDICTIVE</a:t>
            </a:r>
            <a:r>
              <a:rPr lang="en-US" sz="8000" b="1" dirty="0">
                <a:solidFill>
                  <a:srgbClr val="FFFFFF"/>
                </a:solidFill>
                <a:latin typeface="Gill Sans MT" panose="020B0502020104020203" pitchFamily="34" charset="77"/>
                <a:ea typeface="Baskerville" panose="02020502070401020303" pitchFamily="18" charset="0"/>
                <a:cs typeface="Arial" panose="020B0604020202020204" pitchFamily="34" charset="0"/>
              </a:rPr>
              <a:t> </a:t>
            </a:r>
          </a:p>
          <a:p>
            <a:pPr algn="ctr">
              <a:lnSpc>
                <a:spcPts val="10889"/>
              </a:lnSpc>
              <a:spcBef>
                <a:spcPct val="0"/>
              </a:spcBef>
            </a:pPr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77"/>
                <a:ea typeface="Baskerville" panose="02020502070401020303" pitchFamily="18" charset="0"/>
                <a:cs typeface="Arial" panose="020B0604020202020204" pitchFamily="34" charset="0"/>
              </a:rPr>
              <a:t>MAINTENANCE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0727" y="5573579"/>
            <a:ext cx="1964590" cy="289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77"/>
                <a:cs typeface="Arial" panose="020B0604020202020204" pitchFamily="34" charset="0"/>
              </a:rPr>
              <a:t>ADARSH FNU</a:t>
            </a:r>
          </a:p>
        </p:txBody>
      </p:sp>
      <p:pic>
        <p:nvPicPr>
          <p:cNvPr id="10" name="Google Shape;56;p13">
            <a:extLst>
              <a:ext uri="{FF2B5EF4-FFF2-40B4-BE49-F238E27FC236}">
                <a16:creationId xmlns:a16="http://schemas.microsoft.com/office/drawing/2014/main" id="{EBD0D2F0-B5F1-2002-29DD-54473850C0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8520"/>
            <a:ext cx="2798373" cy="913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6">
            <a:extLst>
              <a:ext uri="{FF2B5EF4-FFF2-40B4-BE49-F238E27FC236}">
                <a16:creationId xmlns:a16="http://schemas.microsoft.com/office/drawing/2014/main" id="{C1FB3016-7599-5388-4C06-88BA6E42A8B0}"/>
              </a:ext>
            </a:extLst>
          </p:cNvPr>
          <p:cNvSpPr txBox="1"/>
          <p:nvPr/>
        </p:nvSpPr>
        <p:spPr>
          <a:xfrm>
            <a:off x="9026683" y="5573579"/>
            <a:ext cx="1964590" cy="289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77"/>
                <a:cs typeface="Arial" panose="020B0604020202020204" pitchFamily="34" charset="0"/>
              </a:rPr>
              <a:t>DHEERAJ YATA</a:t>
            </a: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1320EA9F-E6A5-0B07-9CE5-AB567048E569}"/>
              </a:ext>
            </a:extLst>
          </p:cNvPr>
          <p:cNvSpPr txBox="1"/>
          <p:nvPr/>
        </p:nvSpPr>
        <p:spPr>
          <a:xfrm>
            <a:off x="5113704" y="5436184"/>
            <a:ext cx="2112595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77"/>
                <a:cs typeface="Arial" panose="020B0604020202020204" pitchFamily="34" charset="0"/>
              </a:rPr>
              <a:t>CHARITH REDDY GOPAVARAM</a:t>
            </a:r>
          </a:p>
        </p:txBody>
      </p:sp>
      <p:pic>
        <p:nvPicPr>
          <p:cNvPr id="3078" name="Picture 6" descr="Swire Coca Cola, New Mexico">
            <a:extLst>
              <a:ext uri="{FF2B5EF4-FFF2-40B4-BE49-F238E27FC236}">
                <a16:creationId xmlns:a16="http://schemas.microsoft.com/office/drawing/2014/main" id="{EC88CCD5-905B-966D-8051-D7984D8A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727" y="298829"/>
            <a:ext cx="1964590" cy="63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59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394717E-6FB5-92AC-951A-5FF5F3592C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43" r="8295"/>
          <a:stretch/>
        </p:blipFill>
        <p:spPr>
          <a:xfrm>
            <a:off x="8269186" y="0"/>
            <a:ext cx="393468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AAFB32-BFB5-B944-7C1E-FA6A594EB9F0}"/>
              </a:ext>
            </a:extLst>
          </p:cNvPr>
          <p:cNvSpPr txBox="1"/>
          <p:nvPr/>
        </p:nvSpPr>
        <p:spPr>
          <a:xfrm>
            <a:off x="1878755" y="641927"/>
            <a:ext cx="49665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MACHINE LONGEVITY WITH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MEDIAN SURVIVAL DAYS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8CB169D-B793-A404-B4D4-511C799D231D}"/>
              </a:ext>
            </a:extLst>
          </p:cNvPr>
          <p:cNvSpPr txBox="1"/>
          <p:nvPr/>
        </p:nvSpPr>
        <p:spPr>
          <a:xfrm>
            <a:off x="1696756" y="4618450"/>
            <a:ext cx="5330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Calculated from Functional Area Node 4.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High occurrences in Filler and Packer.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Labeler has higher survival despite lower failure frequency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34CB85-4B20-9791-4911-7C567508C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901958"/>
              </p:ext>
            </p:extLst>
          </p:nvPr>
        </p:nvGraphicFramePr>
        <p:xfrm>
          <a:off x="577425" y="2244473"/>
          <a:ext cx="7569201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96868">
                  <a:extLst>
                    <a:ext uri="{9D8B030D-6E8A-4147-A177-3AD203B41FA5}">
                      <a16:colId xmlns:a16="http://schemas.microsoft.com/office/drawing/2014/main" val="3733901210"/>
                    </a:ext>
                  </a:extLst>
                </a:gridCol>
                <a:gridCol w="2369751">
                  <a:extLst>
                    <a:ext uri="{9D8B030D-6E8A-4147-A177-3AD203B41FA5}">
                      <a16:colId xmlns:a16="http://schemas.microsoft.com/office/drawing/2014/main" val="292497104"/>
                    </a:ext>
                  </a:extLst>
                </a:gridCol>
                <a:gridCol w="2702582">
                  <a:extLst>
                    <a:ext uri="{9D8B030D-6E8A-4147-A177-3AD203B41FA5}">
                      <a16:colId xmlns:a16="http://schemas.microsoft.com/office/drawing/2014/main" val="3506437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EQUIPMENT CATEGORY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FAILURE FREQUENCY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MEDIAN SURVIVAL DAYS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0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FILLER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46,322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1,177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56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PACKER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35,320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1,193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083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CONVEYER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34,765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1,139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631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LABELER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18,945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1,524</a:t>
                      </a:r>
                    </a:p>
                  </a:txBody>
                  <a:tcPr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323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98410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7C7233-C573-5BC9-CCB1-A5C05453D1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grayscl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reeform 22">
            <a:extLst>
              <a:ext uri="{FF2B5EF4-FFF2-40B4-BE49-F238E27FC236}">
                <a16:creationId xmlns:a16="http://schemas.microsoft.com/office/drawing/2014/main" id="{9913A9F6-38A6-A3BF-3FA7-08CA284DFE17}"/>
              </a:ext>
            </a:extLst>
          </p:cNvPr>
          <p:cNvSpPr/>
          <p:nvPr/>
        </p:nvSpPr>
        <p:spPr>
          <a:xfrm rot="5400000">
            <a:off x="-2104234" y="5483742"/>
            <a:ext cx="4208468" cy="2748517"/>
          </a:xfrm>
          <a:custGeom>
            <a:avLst/>
            <a:gdLst/>
            <a:ahLst/>
            <a:cxnLst/>
            <a:rect l="l" t="t" r="r" b="b"/>
            <a:pathLst>
              <a:path w="8200362" h="4004133">
                <a:moveTo>
                  <a:pt x="0" y="0"/>
                </a:moveTo>
                <a:lnTo>
                  <a:pt x="8200363" y="0"/>
                </a:lnTo>
                <a:lnTo>
                  <a:pt x="8200363" y="4004133"/>
                </a:lnTo>
                <a:lnTo>
                  <a:pt x="0" y="40041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22">
            <a:extLst>
              <a:ext uri="{FF2B5EF4-FFF2-40B4-BE49-F238E27FC236}">
                <a16:creationId xmlns:a16="http://schemas.microsoft.com/office/drawing/2014/main" id="{A391622B-7527-AE22-ED94-A2E19E8A4FC3}"/>
              </a:ext>
            </a:extLst>
          </p:cNvPr>
          <p:cNvSpPr/>
          <p:nvPr/>
        </p:nvSpPr>
        <p:spPr>
          <a:xfrm rot="-5400000">
            <a:off x="10087765" y="-1708428"/>
            <a:ext cx="4208468" cy="2748517"/>
          </a:xfrm>
          <a:custGeom>
            <a:avLst/>
            <a:gdLst/>
            <a:ahLst/>
            <a:cxnLst/>
            <a:rect l="l" t="t" r="r" b="b"/>
            <a:pathLst>
              <a:path w="8200362" h="4004133">
                <a:moveTo>
                  <a:pt x="0" y="0"/>
                </a:moveTo>
                <a:lnTo>
                  <a:pt x="8200363" y="0"/>
                </a:lnTo>
                <a:lnTo>
                  <a:pt x="8200363" y="4004133"/>
                </a:lnTo>
                <a:lnTo>
                  <a:pt x="0" y="40041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8C88F9-1848-D5E1-241D-3897B24DF542}"/>
              </a:ext>
            </a:extLst>
          </p:cNvPr>
          <p:cNvSpPr txBox="1"/>
          <p:nvPr/>
        </p:nvSpPr>
        <p:spPr>
          <a:xfrm>
            <a:off x="1625960" y="2767280"/>
            <a:ext cx="89400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listo MT" panose="02040603050505030304" pitchFamily="18" charset="77"/>
              </a:rPr>
              <a:t>“HOW WE COULD REDUCE</a:t>
            </a:r>
            <a:r>
              <a:rPr lang="en-US" sz="4000" dirty="0">
                <a:solidFill>
                  <a:srgbClr val="CC0A07"/>
                </a:solidFill>
                <a:latin typeface="Calisto MT" panose="02040603050505030304" pitchFamily="18" charset="77"/>
              </a:rPr>
              <a:t> DOWNTIME</a:t>
            </a:r>
            <a:r>
              <a:rPr lang="en-US" sz="4000" dirty="0">
                <a:solidFill>
                  <a:schemeClr val="bg1"/>
                </a:solidFill>
                <a:latin typeface="Calisto MT" panose="02040603050505030304" pitchFamily="18" charset="7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4412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>
            <a:extLst>
              <a:ext uri="{FF2B5EF4-FFF2-40B4-BE49-F238E27FC236}">
                <a16:creationId xmlns:a16="http://schemas.microsoft.com/office/drawing/2014/main" id="{F69684A0-333B-7B84-0FEE-8C6FA92A7D15}"/>
              </a:ext>
            </a:extLst>
          </p:cNvPr>
          <p:cNvSpPr/>
          <p:nvPr/>
        </p:nvSpPr>
        <p:spPr>
          <a:xfrm rot="-1403487">
            <a:off x="6507793" y="-8645179"/>
            <a:ext cx="14213674" cy="12843993"/>
          </a:xfrm>
          <a:custGeom>
            <a:avLst/>
            <a:gdLst/>
            <a:ahLst/>
            <a:cxnLst/>
            <a:rect l="l" t="t" r="r" b="b"/>
            <a:pathLst>
              <a:path w="14213674" h="12843993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6C024-6703-9D72-46F4-FC7DA50830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784"/>
          <a:stretch/>
        </p:blipFill>
        <p:spPr>
          <a:xfrm>
            <a:off x="0" y="0"/>
            <a:ext cx="470408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44E9E2-BD80-E626-9B8C-E0460EDD336C}"/>
              </a:ext>
            </a:extLst>
          </p:cNvPr>
          <p:cNvSpPr txBox="1"/>
          <p:nvPr/>
        </p:nvSpPr>
        <p:spPr>
          <a:xfrm>
            <a:off x="4704089" y="1511941"/>
            <a:ext cx="6558078" cy="466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C0A07"/>
                </a:solidFill>
              </a:rPr>
              <a:t>HIGH-RISK EQUIPMENT :</a:t>
            </a:r>
            <a:r>
              <a:rPr lang="en-US" sz="2000" b="1" dirty="0">
                <a:solidFill>
                  <a:schemeClr val="bg1"/>
                </a:solidFill>
              </a:rPr>
              <a:t> Fillers, packers, labelers with low MTBF and high downtime.</a:t>
            </a:r>
            <a:endParaRPr lang="en-US" sz="2000" b="1" dirty="0">
              <a:solidFill>
                <a:srgbClr val="CC0A07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C0A07"/>
                </a:solidFill>
              </a:rPr>
              <a:t>MEDIAN SURVIVAL DAYS :  </a:t>
            </a:r>
            <a:r>
              <a:rPr lang="en-US" sz="2000" b="1" dirty="0">
                <a:solidFill>
                  <a:schemeClr val="bg1"/>
                </a:solidFill>
              </a:rPr>
              <a:t>What if we implement proactive interventions before median survival days.</a:t>
            </a:r>
            <a:endParaRPr lang="en-US" sz="2000" b="1" dirty="0">
              <a:solidFill>
                <a:srgbClr val="CC0A07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C0A07"/>
                </a:solidFill>
              </a:rPr>
              <a:t>PROACTIVE INTERVENTIONS: </a:t>
            </a:r>
            <a:r>
              <a:rPr lang="en-US" sz="2000" b="1" dirty="0">
                <a:solidFill>
                  <a:schemeClr val="bg1"/>
                </a:solidFill>
              </a:rPr>
              <a:t>Identifies and resolves potential equipment failures before they occur.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C0A07"/>
                </a:solidFill>
              </a:rPr>
              <a:t>PREVENTIVE MEASURES : </a:t>
            </a:r>
            <a:r>
              <a:rPr lang="en-US" sz="2000" b="1" dirty="0">
                <a:solidFill>
                  <a:schemeClr val="bg1"/>
                </a:solidFill>
              </a:rPr>
              <a:t>Potential to reduce unplanned breakdowns by </a:t>
            </a:r>
            <a:r>
              <a:rPr lang="en-US" sz="2000" b="1" i="1" dirty="0">
                <a:solidFill>
                  <a:schemeClr val="bg1"/>
                </a:solidFill>
              </a:rPr>
              <a:t>70 % </a:t>
            </a:r>
            <a:r>
              <a:rPr lang="en-US" sz="2000" b="1" dirty="0">
                <a:solidFill>
                  <a:schemeClr val="bg1"/>
                </a:solidFill>
              </a:rPr>
              <a:t>and reduced costs.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C0A07"/>
                </a:solidFill>
              </a:rPr>
              <a:t>BUSINESS IMPACT: </a:t>
            </a:r>
            <a:r>
              <a:rPr lang="en-US" sz="2000" b="1" dirty="0">
                <a:solidFill>
                  <a:schemeClr val="bg1"/>
                </a:solidFill>
              </a:rPr>
              <a:t>Improved efficiency, reduced downtime, and significant cost savings.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F712EA-C735-8D17-190E-8B4D8DD02828}"/>
              </a:ext>
            </a:extLst>
          </p:cNvPr>
          <p:cNvSpPr txBox="1"/>
          <p:nvPr/>
        </p:nvSpPr>
        <p:spPr>
          <a:xfrm>
            <a:off x="2816961" y="365493"/>
            <a:ext cx="65580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IMPACT OF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PROACTIVE 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1869727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354520" y="4087274"/>
            <a:ext cx="1626890" cy="4612318"/>
          </a:xfrm>
          <a:custGeom>
            <a:avLst/>
            <a:gdLst/>
            <a:ahLst/>
            <a:cxnLst/>
            <a:rect l="l" t="t" r="r" b="b"/>
            <a:pathLst>
              <a:path w="2440335" h="6918477">
                <a:moveTo>
                  <a:pt x="0" y="0"/>
                </a:moveTo>
                <a:lnTo>
                  <a:pt x="2440336" y="0"/>
                </a:lnTo>
                <a:lnTo>
                  <a:pt x="2440336" y="6918476"/>
                </a:lnTo>
                <a:lnTo>
                  <a:pt x="0" y="6918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8894508" y="-1769314"/>
            <a:ext cx="1626890" cy="4612318"/>
          </a:xfrm>
          <a:custGeom>
            <a:avLst/>
            <a:gdLst/>
            <a:ahLst/>
            <a:cxnLst/>
            <a:rect l="l" t="t" r="r" b="b"/>
            <a:pathLst>
              <a:path w="2440335" h="6918477">
                <a:moveTo>
                  <a:pt x="0" y="0"/>
                </a:moveTo>
                <a:lnTo>
                  <a:pt x="2440336" y="0"/>
                </a:lnTo>
                <a:lnTo>
                  <a:pt x="2440336" y="6918477"/>
                </a:lnTo>
                <a:lnTo>
                  <a:pt x="0" y="69184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29259" y="402035"/>
            <a:ext cx="10733482" cy="5991398"/>
            <a:chOff x="0" y="0"/>
            <a:chExt cx="5873405" cy="32785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73405" cy="3278517"/>
            </a:xfrm>
            <a:custGeom>
              <a:avLst/>
              <a:gdLst/>
              <a:ahLst/>
              <a:cxnLst/>
              <a:rect l="l" t="t" r="r" b="b"/>
              <a:pathLst>
                <a:path w="5873405" h="3278517">
                  <a:moveTo>
                    <a:pt x="5748945" y="3278517"/>
                  </a:moveTo>
                  <a:lnTo>
                    <a:pt x="124460" y="3278517"/>
                  </a:lnTo>
                  <a:cubicBezTo>
                    <a:pt x="55880" y="3278517"/>
                    <a:pt x="0" y="3222637"/>
                    <a:pt x="0" y="315405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48945" y="0"/>
                  </a:lnTo>
                  <a:cubicBezTo>
                    <a:pt x="5817525" y="0"/>
                    <a:pt x="5873405" y="55880"/>
                    <a:pt x="5873405" y="124460"/>
                  </a:cubicBezTo>
                  <a:lnTo>
                    <a:pt x="5873405" y="3154057"/>
                  </a:lnTo>
                  <a:cubicBezTo>
                    <a:pt x="5873405" y="3222637"/>
                    <a:pt x="5817525" y="3278517"/>
                    <a:pt x="5748945" y="3278517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3765354-CDCE-62D5-C391-65FD0B0DC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36138"/>
              </p:ext>
            </p:extLst>
          </p:nvPr>
        </p:nvGraphicFramePr>
        <p:xfrm>
          <a:off x="2236416" y="1350290"/>
          <a:ext cx="7704220" cy="4456197"/>
        </p:xfrm>
        <a:graphic>
          <a:graphicData uri="http://schemas.openxmlformats.org/drawingml/2006/table">
            <a:tbl>
              <a:tblPr/>
              <a:tblGrid>
                <a:gridCol w="3494197">
                  <a:extLst>
                    <a:ext uri="{9D8B030D-6E8A-4147-A177-3AD203B41FA5}">
                      <a16:colId xmlns:a16="http://schemas.microsoft.com/office/drawing/2014/main" val="2599267821"/>
                    </a:ext>
                  </a:extLst>
                </a:gridCol>
                <a:gridCol w="1719669">
                  <a:extLst>
                    <a:ext uri="{9D8B030D-6E8A-4147-A177-3AD203B41FA5}">
                      <a16:colId xmlns:a16="http://schemas.microsoft.com/office/drawing/2014/main" val="837849035"/>
                    </a:ext>
                  </a:extLst>
                </a:gridCol>
                <a:gridCol w="2490354">
                  <a:extLst>
                    <a:ext uri="{9D8B030D-6E8A-4147-A177-3AD203B41FA5}">
                      <a16:colId xmlns:a16="http://schemas.microsoft.com/office/drawing/2014/main" val="145569162"/>
                    </a:ext>
                  </a:extLst>
                </a:gridCol>
              </a:tblGrid>
              <a:tr h="7718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EQUIPMENT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CURRENT DOWNTIME (HOURS)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OPTIMIZED DOWNTIME (HOURS)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0471144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L1 FILLER_ROTARY_CAN_72_VALVE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5531.29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618.41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283410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L3 FILLER_ROTARY_BTL_100_VALVE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3661.61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789.19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756921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L1 FILLER_ROTARY_BTL_60_VALVE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2948.87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820.98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3370861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L4 FILLER_ROTARY_CAN_100_VALVE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3310.47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782.22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9681666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MICROBLEND MICRO2 BLENDER (LINE 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43.58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29.03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5899223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MICROBLEND MICRO2 BLENDER (LINE 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32.13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20.13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4965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L2 LINE 2 FILLER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810.9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5609588"/>
                  </a:ext>
                </a:extLst>
              </a:tr>
              <a:tr h="417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CAN LINE 3 GPI PACKER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898.80</a:t>
                      </a:r>
                    </a:p>
                  </a:txBody>
                  <a:tcPr marL="9525" marR="9525" marT="9525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98.83</a:t>
                      </a:r>
                    </a:p>
                  </a:txBody>
                  <a:tcPr marL="9525" marR="9525" marT="9525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9364438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E45184B-18B6-DCE6-958A-78C760626C47}"/>
              </a:ext>
            </a:extLst>
          </p:cNvPr>
          <p:cNvSpPr/>
          <p:nvPr/>
        </p:nvSpPr>
        <p:spPr>
          <a:xfrm>
            <a:off x="2251363" y="1359159"/>
            <a:ext cx="7689273" cy="4456197"/>
          </a:xfrm>
          <a:prstGeom prst="roundRect">
            <a:avLst>
              <a:gd name="adj" fmla="val 5898"/>
            </a:avLst>
          </a:prstGeom>
          <a:noFill/>
          <a:ln w="38100"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7D576-935C-CF38-23D2-26963BDA0D4D}"/>
              </a:ext>
            </a:extLst>
          </p:cNvPr>
          <p:cNvSpPr txBox="1"/>
          <p:nvPr/>
        </p:nvSpPr>
        <p:spPr>
          <a:xfrm>
            <a:off x="3283528" y="460664"/>
            <a:ext cx="5372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SIGNIFICANTLY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REDUCING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 DOWNTIME HOURS</a:t>
            </a:r>
          </a:p>
        </p:txBody>
      </p:sp>
    </p:spTree>
    <p:extLst>
      <p:ext uri="{BB962C8B-B14F-4D97-AF65-F5344CB8AC3E}">
        <p14:creationId xmlns:p14="http://schemas.microsoft.com/office/powerpoint/2010/main" val="2797358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073A013-2625-7231-142B-875B5971C673}"/>
              </a:ext>
            </a:extLst>
          </p:cNvPr>
          <p:cNvSpPr/>
          <p:nvPr/>
        </p:nvSpPr>
        <p:spPr>
          <a:xfrm rot="10800000" flipH="1">
            <a:off x="-3630761" y="-805905"/>
            <a:ext cx="5167732" cy="9170183"/>
          </a:xfrm>
          <a:custGeom>
            <a:avLst/>
            <a:gdLst/>
            <a:ahLst/>
            <a:cxnLst/>
            <a:rect l="l" t="t" r="r" b="b"/>
            <a:pathLst>
              <a:path w="11098426" h="16596766">
                <a:moveTo>
                  <a:pt x="11098426" y="0"/>
                </a:moveTo>
                <a:lnTo>
                  <a:pt x="0" y="0"/>
                </a:lnTo>
                <a:lnTo>
                  <a:pt x="0" y="16596766"/>
                </a:lnTo>
                <a:lnTo>
                  <a:pt x="11098426" y="16596766"/>
                </a:lnTo>
                <a:lnTo>
                  <a:pt x="110984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5106"/>
            </a:stretch>
          </a:blip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1A9BE7F-E845-4402-249B-DA7D9C9FC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556539"/>
              </p:ext>
            </p:extLst>
          </p:nvPr>
        </p:nvGraphicFramePr>
        <p:xfrm>
          <a:off x="1986395" y="1347789"/>
          <a:ext cx="8239992" cy="4862796"/>
        </p:xfrm>
        <a:graphic>
          <a:graphicData uri="http://schemas.openxmlformats.org/drawingml/2006/table">
            <a:tbl>
              <a:tblPr/>
              <a:tblGrid>
                <a:gridCol w="2432029">
                  <a:extLst>
                    <a:ext uri="{9D8B030D-6E8A-4147-A177-3AD203B41FA5}">
                      <a16:colId xmlns:a16="http://schemas.microsoft.com/office/drawing/2014/main" val="474793847"/>
                    </a:ext>
                  </a:extLst>
                </a:gridCol>
                <a:gridCol w="1379125">
                  <a:extLst>
                    <a:ext uri="{9D8B030D-6E8A-4147-A177-3AD203B41FA5}">
                      <a16:colId xmlns:a16="http://schemas.microsoft.com/office/drawing/2014/main" val="788743294"/>
                    </a:ext>
                  </a:extLst>
                </a:gridCol>
                <a:gridCol w="2309091">
                  <a:extLst>
                    <a:ext uri="{9D8B030D-6E8A-4147-A177-3AD203B41FA5}">
                      <a16:colId xmlns:a16="http://schemas.microsoft.com/office/drawing/2014/main" val="352705186"/>
                    </a:ext>
                  </a:extLst>
                </a:gridCol>
                <a:gridCol w="2119747">
                  <a:extLst>
                    <a:ext uri="{9D8B030D-6E8A-4147-A177-3AD203B41FA5}">
                      <a16:colId xmlns:a16="http://schemas.microsoft.com/office/drawing/2014/main" val="950524354"/>
                    </a:ext>
                  </a:extLst>
                </a:gridCol>
              </a:tblGrid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EQUIPMENT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FAILURES (COUNT)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DOWNTIME WITHOUT INVENTORY (HOURS)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DOWNTIME WITH INVENTORY (HOURS)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457261"/>
                  </a:ext>
                </a:extLst>
              </a:tr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L1 FILLER_ROTARY_CAN_72_VALVE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3745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7490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1872.5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4211259"/>
                  </a:ext>
                </a:extLst>
              </a:tr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L1 FILLER_ROTARY_BTL_60_VALVE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2738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5476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1369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7740540"/>
                  </a:ext>
                </a:extLst>
              </a:tr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L4 FILLER_ROTARY_CAN_100_VALVE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2511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5022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1255.5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714515"/>
                  </a:ext>
                </a:extLst>
              </a:tr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L2 FILLER_ROTARY_BTL_45_VALVE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2072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4144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1036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8437128"/>
                  </a:ext>
                </a:extLst>
              </a:tr>
              <a:tr h="7013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L3 FILLER_ROTARY_BTL_100_VALVE</a:t>
                      </a:r>
                    </a:p>
                  </a:txBody>
                  <a:tcPr marL="9322" marR="9322" marT="9322" marB="0" anchor="b">
                    <a:lnL>
                      <a:noFill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1474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2948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737</a:t>
                      </a:r>
                    </a:p>
                  </a:txBody>
                  <a:tcPr marL="9322" marR="9322" marT="9322" marB="0" anchor="b">
                    <a:lnL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81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9121045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9DCE79-5BD5-8860-E1FA-F952A69EE32F}"/>
              </a:ext>
            </a:extLst>
          </p:cNvPr>
          <p:cNvSpPr/>
          <p:nvPr/>
        </p:nvSpPr>
        <p:spPr>
          <a:xfrm>
            <a:off x="1976004" y="1347790"/>
            <a:ext cx="8260774" cy="4862795"/>
          </a:xfrm>
          <a:prstGeom prst="roundRect">
            <a:avLst>
              <a:gd name="adj" fmla="val 8156"/>
            </a:avLst>
          </a:prstGeom>
          <a:noFill/>
          <a:ln w="38100"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F63AF-DF58-E083-AC47-305ACE7A953F}"/>
              </a:ext>
            </a:extLst>
          </p:cNvPr>
          <p:cNvSpPr txBox="1"/>
          <p:nvPr/>
        </p:nvSpPr>
        <p:spPr>
          <a:xfrm>
            <a:off x="1392383" y="267410"/>
            <a:ext cx="89586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STRATEGIC IMPACT: REDUCING DOWNTIME THROUGH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INVENTORY</a:t>
            </a:r>
          </a:p>
        </p:txBody>
      </p:sp>
    </p:spTree>
    <p:extLst>
      <p:ext uri="{BB962C8B-B14F-4D97-AF65-F5344CB8AC3E}">
        <p14:creationId xmlns:p14="http://schemas.microsoft.com/office/powerpoint/2010/main" val="147485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48DB7C5E-1723-49F8-9376-BD45BFA196E3}"/>
              </a:ext>
            </a:extLst>
          </p:cNvPr>
          <p:cNvSpPr/>
          <p:nvPr/>
        </p:nvSpPr>
        <p:spPr>
          <a:xfrm>
            <a:off x="7573617" y="2584173"/>
            <a:ext cx="3578087" cy="3120886"/>
          </a:xfrm>
          <a:prstGeom prst="ellipse">
            <a:avLst/>
          </a:prstGeom>
          <a:noFill/>
          <a:ln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D93E03-9F74-3C2C-41BA-59B03214B0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165" t="26117"/>
          <a:stretch/>
        </p:blipFill>
        <p:spPr>
          <a:xfrm>
            <a:off x="7573616" y="2584172"/>
            <a:ext cx="4618383" cy="4273827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DD6FB53-5D06-498B-8345-78B513AF78A6}"/>
              </a:ext>
            </a:extLst>
          </p:cNvPr>
          <p:cNvSpPr/>
          <p:nvPr/>
        </p:nvSpPr>
        <p:spPr>
          <a:xfrm>
            <a:off x="852668" y="1559563"/>
            <a:ext cx="5710177" cy="865160"/>
          </a:xfrm>
          <a:prstGeom prst="roundRect">
            <a:avLst/>
          </a:prstGeom>
          <a:noFill/>
          <a:ln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A1848F-16D1-5DE5-FF06-A76DAE1F1356}"/>
              </a:ext>
            </a:extLst>
          </p:cNvPr>
          <p:cNvSpPr/>
          <p:nvPr/>
        </p:nvSpPr>
        <p:spPr>
          <a:xfrm>
            <a:off x="891252" y="2829170"/>
            <a:ext cx="5671594" cy="904755"/>
          </a:xfrm>
          <a:prstGeom prst="roundRect">
            <a:avLst/>
          </a:prstGeom>
          <a:noFill/>
          <a:ln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90DAC83-1AF0-390B-FEC3-F207369D695D}"/>
              </a:ext>
            </a:extLst>
          </p:cNvPr>
          <p:cNvSpPr/>
          <p:nvPr/>
        </p:nvSpPr>
        <p:spPr>
          <a:xfrm>
            <a:off x="891251" y="3966820"/>
            <a:ext cx="5671594" cy="817072"/>
          </a:xfrm>
          <a:prstGeom prst="roundRect">
            <a:avLst/>
          </a:prstGeom>
          <a:noFill/>
          <a:ln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6457A8B-A667-8673-B3C1-C994EC33A91D}"/>
              </a:ext>
            </a:extLst>
          </p:cNvPr>
          <p:cNvSpPr/>
          <p:nvPr/>
        </p:nvSpPr>
        <p:spPr>
          <a:xfrm>
            <a:off x="891251" y="5045302"/>
            <a:ext cx="5671594" cy="817072"/>
          </a:xfrm>
          <a:prstGeom prst="roundRect">
            <a:avLst/>
          </a:prstGeom>
          <a:noFill/>
          <a:ln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5E9BEB-5C71-3661-ED1E-1E8CC99A906C}"/>
              </a:ext>
            </a:extLst>
          </p:cNvPr>
          <p:cNvSpPr txBox="1"/>
          <p:nvPr/>
        </p:nvSpPr>
        <p:spPr>
          <a:xfrm>
            <a:off x="891251" y="1559563"/>
            <a:ext cx="50349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IMPLEMENT PROACTIVE MAINTENANCE STRATEGIES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A3A015-167E-5D26-97F9-BA0CD24FD72D}"/>
              </a:ext>
            </a:extLst>
          </p:cNvPr>
          <p:cNvSpPr txBox="1"/>
          <p:nvPr/>
        </p:nvSpPr>
        <p:spPr>
          <a:xfrm>
            <a:off x="908590" y="4017437"/>
            <a:ext cx="505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PRIORITIZE HIGH-RISK EQUIPMENT AND PLANT’S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2665FA-3F14-9746-6310-1D0A7816DAEA}"/>
              </a:ext>
            </a:extLst>
          </p:cNvPr>
          <p:cNvSpPr txBox="1"/>
          <p:nvPr/>
        </p:nvSpPr>
        <p:spPr>
          <a:xfrm>
            <a:off x="908590" y="5223005"/>
            <a:ext cx="5054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SEASONAL MAINTENANCE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11EEAE-5333-C2AF-4C39-D35798843E74}"/>
              </a:ext>
            </a:extLst>
          </p:cNvPr>
          <p:cNvSpPr txBox="1"/>
          <p:nvPr/>
        </p:nvSpPr>
        <p:spPr>
          <a:xfrm>
            <a:off x="891250" y="3014999"/>
            <a:ext cx="5054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INVENTORY MANAGEMENT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00D870-CABB-1E35-0B87-A6FD7029C650}"/>
              </a:ext>
            </a:extLst>
          </p:cNvPr>
          <p:cNvSpPr txBox="1"/>
          <p:nvPr/>
        </p:nvSpPr>
        <p:spPr>
          <a:xfrm>
            <a:off x="3399099" y="248186"/>
            <a:ext cx="5054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Gill Sans MT" panose="020B0502020104020203" pitchFamily="34" charset="77"/>
              </a:rPr>
              <a:t>BUSINESS </a:t>
            </a:r>
            <a:r>
              <a:rPr lang="en-US" sz="2800" b="1" dirty="0">
                <a:solidFill>
                  <a:srgbClr val="CC0A07"/>
                </a:solidFill>
                <a:latin typeface="Gill Sans MT" panose="020B0502020104020203" pitchFamily="34" charset="77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223063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D9BF1B7-5969-AE65-4B34-BE642B564A71}"/>
              </a:ext>
            </a:extLst>
          </p:cNvPr>
          <p:cNvSpPr txBox="1"/>
          <p:nvPr/>
        </p:nvSpPr>
        <p:spPr>
          <a:xfrm>
            <a:off x="635831" y="457065"/>
            <a:ext cx="109203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A" sz="9600" b="1">
                <a:solidFill>
                  <a:srgbClr val="FA2300"/>
                </a:solidFill>
                <a:latin typeface="Poppins SemiBold" pitchFamily="2" charset="77"/>
                <a:cs typeface="Poppins SemiBold" pitchFamily="2" charset="77"/>
              </a:rPr>
              <a:t>T</a:t>
            </a:r>
            <a:r>
              <a:rPr lang="en-US" sz="9600" b="1" dirty="0">
                <a:solidFill>
                  <a:srgbClr val="FA2300"/>
                </a:solidFill>
                <a:latin typeface="Poppins SemiBold" pitchFamily="2" charset="77"/>
                <a:cs typeface="Poppins SemiBold" pitchFamily="2" charset="77"/>
              </a:rPr>
              <a:t>hank </a:t>
            </a:r>
            <a:r>
              <a:rPr lang="en-US" sz="9600" b="1" dirty="0">
                <a:solidFill>
                  <a:schemeClr val="bg1">
                    <a:lumMod val="95000"/>
                  </a:schemeClr>
                </a:solidFill>
                <a:latin typeface="Poppins SemiBold" pitchFamily="2" charset="77"/>
                <a:cs typeface="Poppins SemiBold" pitchFamily="2" charset="77"/>
              </a:rPr>
              <a:t>You</a:t>
            </a:r>
            <a:endParaRPr lang="en-BA" sz="6600" b="1" dirty="0">
              <a:solidFill>
                <a:schemeClr val="bg1"/>
              </a:solidFill>
              <a:latin typeface="Poppins SemiBold" pitchFamily="2" charset="77"/>
              <a:cs typeface="Poppins SemiBold" pitchFamily="2" charset="77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504ACB5-1E76-F7EC-40C8-EED733A3F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489" y="2028960"/>
            <a:ext cx="913102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8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2">
            <a:extLst>
              <a:ext uri="{FF2B5EF4-FFF2-40B4-BE49-F238E27FC236}">
                <a16:creationId xmlns:a16="http://schemas.microsoft.com/office/drawing/2014/main" id="{9913A9F6-38A6-A3BF-3FA7-08CA284DFE17}"/>
              </a:ext>
            </a:extLst>
          </p:cNvPr>
          <p:cNvSpPr/>
          <p:nvPr/>
        </p:nvSpPr>
        <p:spPr>
          <a:xfrm rot="5400000">
            <a:off x="-2104234" y="5483742"/>
            <a:ext cx="4208468" cy="2748517"/>
          </a:xfrm>
          <a:custGeom>
            <a:avLst/>
            <a:gdLst/>
            <a:ahLst/>
            <a:cxnLst/>
            <a:rect l="l" t="t" r="r" b="b"/>
            <a:pathLst>
              <a:path w="8200362" h="4004133">
                <a:moveTo>
                  <a:pt x="0" y="0"/>
                </a:moveTo>
                <a:lnTo>
                  <a:pt x="8200363" y="0"/>
                </a:lnTo>
                <a:lnTo>
                  <a:pt x="8200363" y="4004133"/>
                </a:lnTo>
                <a:lnTo>
                  <a:pt x="0" y="40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22">
            <a:extLst>
              <a:ext uri="{FF2B5EF4-FFF2-40B4-BE49-F238E27FC236}">
                <a16:creationId xmlns:a16="http://schemas.microsoft.com/office/drawing/2014/main" id="{A391622B-7527-AE22-ED94-A2E19E8A4FC3}"/>
              </a:ext>
            </a:extLst>
          </p:cNvPr>
          <p:cNvSpPr/>
          <p:nvPr/>
        </p:nvSpPr>
        <p:spPr>
          <a:xfrm rot="-5400000">
            <a:off x="10087765" y="-1708428"/>
            <a:ext cx="4208468" cy="2748517"/>
          </a:xfrm>
          <a:custGeom>
            <a:avLst/>
            <a:gdLst/>
            <a:ahLst/>
            <a:cxnLst/>
            <a:rect l="l" t="t" r="r" b="b"/>
            <a:pathLst>
              <a:path w="8200362" h="4004133">
                <a:moveTo>
                  <a:pt x="0" y="0"/>
                </a:moveTo>
                <a:lnTo>
                  <a:pt x="8200363" y="0"/>
                </a:lnTo>
                <a:lnTo>
                  <a:pt x="8200363" y="4004133"/>
                </a:lnTo>
                <a:lnTo>
                  <a:pt x="0" y="40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E1C223-B325-94DC-DE09-0668FDB349C1}"/>
              </a:ext>
            </a:extLst>
          </p:cNvPr>
          <p:cNvSpPr txBox="1"/>
          <p:nvPr/>
        </p:nvSpPr>
        <p:spPr>
          <a:xfrm>
            <a:off x="3755448" y="540227"/>
            <a:ext cx="46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bg1"/>
                </a:solidFill>
                <a:latin typeface="Gill Sans MT" panose="020B0502020104020203" pitchFamily="34" charset="77"/>
              </a:rPr>
              <a:t>BUSINESS 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A54847-8D3C-14C6-FE5C-039EA379761F}"/>
              </a:ext>
            </a:extLst>
          </p:cNvPr>
          <p:cNvSpPr txBox="1"/>
          <p:nvPr/>
        </p:nvSpPr>
        <p:spPr>
          <a:xfrm>
            <a:off x="1155123" y="1426549"/>
            <a:ext cx="98817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Accurately predict machine breakdowns across all production plants to streamline maintenance processes, reduce unplanned downtime, and ensure operational efficiency while meeting 100% of production demand.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AA96DE-17D3-DE72-99EE-5C9AF5BD651E}"/>
              </a:ext>
            </a:extLst>
          </p:cNvPr>
          <p:cNvSpPr txBox="1"/>
          <p:nvPr/>
        </p:nvSpPr>
        <p:spPr>
          <a:xfrm>
            <a:off x="5108864" y="3136611"/>
            <a:ext cx="197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bg1"/>
                </a:solidFill>
                <a:latin typeface="Gill Sans MT" panose="020B0502020104020203" pitchFamily="34" charset="77"/>
              </a:rPr>
              <a:t>IMPACT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81266D-3810-424F-A701-18EB5BAAE8F4}"/>
              </a:ext>
            </a:extLst>
          </p:cNvPr>
          <p:cNvSpPr txBox="1"/>
          <p:nvPr/>
        </p:nvSpPr>
        <p:spPr>
          <a:xfrm>
            <a:off x="2101561" y="4053426"/>
            <a:ext cx="81127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By leveraging predictive maintenance, the company can boost revenue, extend machine life, reduce maintenance costs, optimize spare part inventory, and enhance production capacity.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830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his may contain: coca - cola bottles are lined up on conveyor belt">
            <a:extLst>
              <a:ext uri="{FF2B5EF4-FFF2-40B4-BE49-F238E27FC236}">
                <a16:creationId xmlns:a16="http://schemas.microsoft.com/office/drawing/2014/main" id="{46837679-C7E1-7F5C-0D1C-D420339D4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4">
            <a:extLst>
              <a:ext uri="{FF2B5EF4-FFF2-40B4-BE49-F238E27FC236}">
                <a16:creationId xmlns:a16="http://schemas.microsoft.com/office/drawing/2014/main" id="{E2F7EBB3-4D7D-481B-0923-A7F8B27928D0}"/>
              </a:ext>
            </a:extLst>
          </p:cNvPr>
          <p:cNvSpPr/>
          <p:nvPr/>
        </p:nvSpPr>
        <p:spPr>
          <a:xfrm rot="5400000">
            <a:off x="2667000" y="-2667001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/>
            </a:blip>
            <a:stretch>
              <a:fillRect l="-48888" r="-2888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5595AC-F14F-E6F6-F3F8-0C36019FDC1F}"/>
              </a:ext>
            </a:extLst>
          </p:cNvPr>
          <p:cNvSpPr txBox="1"/>
          <p:nvPr/>
        </p:nvSpPr>
        <p:spPr>
          <a:xfrm>
            <a:off x="1928809" y="2644170"/>
            <a:ext cx="9145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Calisto MT" panose="02040603050505030304" pitchFamily="18" charset="77"/>
              </a:rPr>
              <a:t>“What are the cause’s for a </a:t>
            </a:r>
            <a:r>
              <a:rPr lang="en-US" sz="4800" dirty="0">
                <a:solidFill>
                  <a:srgbClr val="FF0000"/>
                </a:solidFill>
                <a:latin typeface="Calisto MT" panose="02040603050505030304" pitchFamily="18" charset="77"/>
              </a:rPr>
              <a:t>breakdown?</a:t>
            </a:r>
            <a:r>
              <a:rPr lang="en-US" sz="4800" dirty="0">
                <a:solidFill>
                  <a:schemeClr val="bg1"/>
                </a:solidFill>
                <a:latin typeface="Calisto MT" panose="02040603050505030304" pitchFamily="18" charset="7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0822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">
            <a:extLst>
              <a:ext uri="{FF2B5EF4-FFF2-40B4-BE49-F238E27FC236}">
                <a16:creationId xmlns:a16="http://schemas.microsoft.com/office/drawing/2014/main" id="{E5EEE95C-8E64-9205-BF8F-A6F4E7A1B1F4}"/>
              </a:ext>
            </a:extLst>
          </p:cNvPr>
          <p:cNvSpPr/>
          <p:nvPr/>
        </p:nvSpPr>
        <p:spPr>
          <a:xfrm rot="5400000" flipH="1">
            <a:off x="1345190" y="172727"/>
            <a:ext cx="10885416" cy="16987408"/>
          </a:xfrm>
          <a:custGeom>
            <a:avLst/>
            <a:gdLst/>
            <a:ahLst/>
            <a:cxnLst/>
            <a:rect l="l" t="t" r="r" b="b"/>
            <a:pathLst>
              <a:path w="11098426" h="16596766">
                <a:moveTo>
                  <a:pt x="11098426" y="0"/>
                </a:moveTo>
                <a:lnTo>
                  <a:pt x="0" y="0"/>
                </a:lnTo>
                <a:lnTo>
                  <a:pt x="0" y="16596766"/>
                </a:lnTo>
                <a:lnTo>
                  <a:pt x="11098426" y="16596766"/>
                </a:lnTo>
                <a:lnTo>
                  <a:pt x="110984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5106"/>
            </a:stretch>
          </a:blipFill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5DB1D9-AFC7-7D03-B048-93D4F6890516}"/>
              </a:ext>
            </a:extLst>
          </p:cNvPr>
          <p:cNvSpPr txBox="1"/>
          <p:nvPr/>
        </p:nvSpPr>
        <p:spPr>
          <a:xfrm>
            <a:off x="2846794" y="127002"/>
            <a:ext cx="6498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  <a:ea typeface="STIX Two Math" panose="02020603050405020304" pitchFamily="18" charset="0"/>
                <a:cs typeface="STIX Two Math" panose="02020603050405020304" pitchFamily="18" charset="0"/>
              </a:rPr>
              <a:t>IMPACT OF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  <a:ea typeface="STIX Two Math" panose="02020603050405020304" pitchFamily="18" charset="0"/>
                <a:cs typeface="STIX Two Math" panose="02020603050405020304" pitchFamily="18" charset="0"/>
              </a:rPr>
              <a:t>AGE AND WEAR 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  <a:ea typeface="STIX Two Math" panose="02020603050405020304" pitchFamily="18" charset="0"/>
                <a:cs typeface="STIX Two Math" panose="02020603050405020304" pitchFamily="18" charset="0"/>
              </a:rPr>
              <a:t>ON MACHINE PERFORMANCE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04B8B-ED3A-49B7-0678-F67150292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293" y="1316622"/>
            <a:ext cx="7166223" cy="422475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992AB04-678F-8932-B635-422C956A42A4}"/>
              </a:ext>
            </a:extLst>
          </p:cNvPr>
          <p:cNvSpPr txBox="1"/>
          <p:nvPr/>
        </p:nvSpPr>
        <p:spPr>
          <a:xfrm>
            <a:off x="7956596" y="1819717"/>
            <a:ext cx="4095704" cy="28080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Downtime not limited to older equipment; significant in newer machines too.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Majority breakdown 0-3 years.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Corrective dominates; Preventive reduces downtime.</a:t>
            </a:r>
          </a:p>
        </p:txBody>
      </p:sp>
    </p:spTree>
    <p:extLst>
      <p:ext uri="{BB962C8B-B14F-4D97-AF65-F5344CB8AC3E}">
        <p14:creationId xmlns:p14="http://schemas.microsoft.com/office/powerpoint/2010/main" val="1837534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0D6521-69B8-6566-4103-A789FDE35452}"/>
              </a:ext>
            </a:extLst>
          </p:cNvPr>
          <p:cNvSpPr/>
          <p:nvPr/>
        </p:nvSpPr>
        <p:spPr>
          <a:xfrm flipH="1">
            <a:off x="5074020" y="-4869383"/>
            <a:ext cx="11098426" cy="16596766"/>
          </a:xfrm>
          <a:custGeom>
            <a:avLst/>
            <a:gdLst/>
            <a:ahLst/>
            <a:cxnLst/>
            <a:rect l="l" t="t" r="r" b="b"/>
            <a:pathLst>
              <a:path w="11098426" h="16596766">
                <a:moveTo>
                  <a:pt x="11098426" y="0"/>
                </a:moveTo>
                <a:lnTo>
                  <a:pt x="0" y="0"/>
                </a:lnTo>
                <a:lnTo>
                  <a:pt x="0" y="16596766"/>
                </a:lnTo>
                <a:lnTo>
                  <a:pt x="11098426" y="16596766"/>
                </a:lnTo>
                <a:lnTo>
                  <a:pt x="110984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5106"/>
            </a:stretch>
          </a:blip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388929-9D73-BC38-6C0F-9FAE936C8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188" y="1287997"/>
            <a:ext cx="7581604" cy="45413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489459-F928-144F-2480-51FF7A6B44EF}"/>
              </a:ext>
            </a:extLst>
          </p:cNvPr>
          <p:cNvSpPr txBox="1"/>
          <p:nvPr/>
        </p:nvSpPr>
        <p:spPr>
          <a:xfrm>
            <a:off x="2979546" y="363835"/>
            <a:ext cx="62329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UNCOVERING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SEASONAL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 PATTERNS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3837D-8AA9-EDDB-0C3A-2F3CE84E610C}"/>
              </a:ext>
            </a:extLst>
          </p:cNvPr>
          <p:cNvSpPr txBox="1"/>
          <p:nvPr/>
        </p:nvSpPr>
        <p:spPr>
          <a:xfrm>
            <a:off x="403208" y="2136339"/>
            <a:ext cx="3673492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Maintenance activities peak during late spring and summer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May (26,547), June (26,533), August (26,382)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May has the highest maintenance activities, prioritize preventive strategies before this peak.</a:t>
            </a:r>
          </a:p>
        </p:txBody>
      </p:sp>
    </p:spTree>
    <p:extLst>
      <p:ext uri="{BB962C8B-B14F-4D97-AF65-F5344CB8AC3E}">
        <p14:creationId xmlns:p14="http://schemas.microsoft.com/office/powerpoint/2010/main" val="3180436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354520" y="4087274"/>
            <a:ext cx="1626890" cy="4612318"/>
          </a:xfrm>
          <a:custGeom>
            <a:avLst/>
            <a:gdLst/>
            <a:ahLst/>
            <a:cxnLst/>
            <a:rect l="l" t="t" r="r" b="b"/>
            <a:pathLst>
              <a:path w="2440335" h="6918477">
                <a:moveTo>
                  <a:pt x="0" y="0"/>
                </a:moveTo>
                <a:lnTo>
                  <a:pt x="2440336" y="0"/>
                </a:lnTo>
                <a:lnTo>
                  <a:pt x="2440336" y="6918476"/>
                </a:lnTo>
                <a:lnTo>
                  <a:pt x="0" y="6918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8894508" y="-1769314"/>
            <a:ext cx="1626890" cy="4612318"/>
          </a:xfrm>
          <a:custGeom>
            <a:avLst/>
            <a:gdLst/>
            <a:ahLst/>
            <a:cxnLst/>
            <a:rect l="l" t="t" r="r" b="b"/>
            <a:pathLst>
              <a:path w="2440335" h="6918477">
                <a:moveTo>
                  <a:pt x="0" y="0"/>
                </a:moveTo>
                <a:lnTo>
                  <a:pt x="2440336" y="0"/>
                </a:lnTo>
                <a:lnTo>
                  <a:pt x="2440336" y="6918477"/>
                </a:lnTo>
                <a:lnTo>
                  <a:pt x="0" y="69184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29259" y="402035"/>
            <a:ext cx="10733482" cy="5991398"/>
            <a:chOff x="0" y="0"/>
            <a:chExt cx="5873405" cy="32785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73405" cy="3278517"/>
            </a:xfrm>
            <a:custGeom>
              <a:avLst/>
              <a:gdLst/>
              <a:ahLst/>
              <a:cxnLst/>
              <a:rect l="l" t="t" r="r" b="b"/>
              <a:pathLst>
                <a:path w="5873405" h="3278517">
                  <a:moveTo>
                    <a:pt x="5748945" y="3278517"/>
                  </a:moveTo>
                  <a:lnTo>
                    <a:pt x="124460" y="3278517"/>
                  </a:lnTo>
                  <a:cubicBezTo>
                    <a:pt x="55880" y="3278517"/>
                    <a:pt x="0" y="3222637"/>
                    <a:pt x="0" y="315405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48945" y="0"/>
                  </a:lnTo>
                  <a:cubicBezTo>
                    <a:pt x="5817525" y="0"/>
                    <a:pt x="5873405" y="55880"/>
                    <a:pt x="5873405" y="124460"/>
                  </a:cubicBezTo>
                  <a:lnTo>
                    <a:pt x="5873405" y="3154057"/>
                  </a:lnTo>
                  <a:cubicBezTo>
                    <a:pt x="5873405" y="3222637"/>
                    <a:pt x="5817525" y="3278517"/>
                    <a:pt x="5748945" y="3278517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6018A6A-0106-70A9-9F24-32F52DF9C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794326"/>
            <a:ext cx="7772400" cy="46849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67442D-B906-1C55-16A2-BC9CF3E7FFDE}"/>
              </a:ext>
            </a:extLst>
          </p:cNvPr>
          <p:cNvSpPr txBox="1"/>
          <p:nvPr/>
        </p:nvSpPr>
        <p:spPr>
          <a:xfrm>
            <a:off x="2667000" y="5532085"/>
            <a:ext cx="685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77"/>
              </a:rPr>
              <a:t>Breakdown counts are higher during weekdays, likely due to higher machine utilization during production schedules.</a:t>
            </a:r>
          </a:p>
        </p:txBody>
      </p:sp>
    </p:spTree>
    <p:extLst>
      <p:ext uri="{BB962C8B-B14F-4D97-AF65-F5344CB8AC3E}">
        <p14:creationId xmlns:p14="http://schemas.microsoft.com/office/powerpoint/2010/main" val="14374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D30E92-DBB4-9FFF-FEF3-271BCC637767}"/>
              </a:ext>
            </a:extLst>
          </p:cNvPr>
          <p:cNvSpPr txBox="1"/>
          <p:nvPr/>
        </p:nvSpPr>
        <p:spPr>
          <a:xfrm>
            <a:off x="166252" y="342900"/>
            <a:ext cx="7377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Equipment by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Plant and Production 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19F08-1CC0-F3FE-69D0-DE655A32AA6D}"/>
              </a:ext>
            </a:extLst>
          </p:cNvPr>
          <p:cNvSpPr txBox="1"/>
          <p:nvPr/>
        </p:nvSpPr>
        <p:spPr>
          <a:xfrm>
            <a:off x="301336" y="1123851"/>
            <a:ext cx="382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C0A07"/>
                </a:solidFill>
                <a:latin typeface="Gill Sans MT" panose="020B0502020104020203" pitchFamily="34" charset="77"/>
              </a:rPr>
              <a:t>Suzuka (Plant ID: G221)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L04 KRONES PALLETIZER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L04 PACKR_CASE_KHS_TSP A-M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39217B0-65D0-9634-1CD8-1AFDC2546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5656" y="0"/>
            <a:ext cx="2064852" cy="32735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460F5D-0AAE-53D6-3517-31DBD023CB06}"/>
              </a:ext>
            </a:extLst>
          </p:cNvPr>
          <p:cNvSpPr txBox="1"/>
          <p:nvPr/>
        </p:nvSpPr>
        <p:spPr>
          <a:xfrm>
            <a:off x="301336" y="3648998"/>
            <a:ext cx="40628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C0A07"/>
                </a:solidFill>
                <a:latin typeface="Gill Sans MT" panose="020B0502020104020203" pitchFamily="34" charset="77"/>
              </a:rPr>
              <a:t>Roma (Plant ID: G812)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L3 FILLER_ROTARY_CAN_124_VALVE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CAN LINE 3 SEAMER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68286A-0869-6690-9E53-662221C4A833}"/>
              </a:ext>
            </a:extLst>
          </p:cNvPr>
          <p:cNvSpPr txBox="1"/>
          <p:nvPr/>
        </p:nvSpPr>
        <p:spPr>
          <a:xfrm>
            <a:off x="301336" y="2366597"/>
            <a:ext cx="4135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Gill Sans MT" panose="020B0502020104020203" pitchFamily="34" charset="77"/>
              </a:rPr>
              <a:t>Monza (Plant ID: G291)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L1 FILLER_ROTARY_BTL_60_VALVE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L4 FILLER_ROTARY_CAN_100_VALVE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03EDCE-2555-3ABD-61CC-FC2666AE1704}"/>
              </a:ext>
            </a:extLst>
          </p:cNvPr>
          <p:cNvSpPr txBox="1"/>
          <p:nvPr/>
        </p:nvSpPr>
        <p:spPr>
          <a:xfrm>
            <a:off x="4125190" y="2385320"/>
            <a:ext cx="382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Gill Sans MT" panose="020B0502020104020203" pitchFamily="34" charset="77"/>
              </a:rPr>
              <a:t>Monaco (Plant ID: G811)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ILBM COOLING TOWER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ROGERS AIR COMPRESSOR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E228FD-D03C-27C2-F1CD-388F37C8BA4B}"/>
              </a:ext>
            </a:extLst>
          </p:cNvPr>
          <p:cNvSpPr txBox="1"/>
          <p:nvPr/>
        </p:nvSpPr>
        <p:spPr>
          <a:xfrm>
            <a:off x="4061956" y="1143955"/>
            <a:ext cx="382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C0A07"/>
                </a:solidFill>
                <a:latin typeface="Gill Sans MT" panose="020B0502020104020203" pitchFamily="34" charset="77"/>
              </a:rPr>
              <a:t>Silverstone (Plant ID: G261)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L2 LINE 2 FILLER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L2 PALLETIZER_T-TEK_TS-0075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13EBEA-8E89-AB5F-E6B2-CCC30F9B4DB2}"/>
              </a:ext>
            </a:extLst>
          </p:cNvPr>
          <p:cNvSpPr txBox="1"/>
          <p:nvPr/>
        </p:nvSpPr>
        <p:spPr>
          <a:xfrm>
            <a:off x="301336" y="4849327"/>
            <a:ext cx="4211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C0A07"/>
                </a:solidFill>
                <a:latin typeface="Gill Sans MT" panose="020B0502020104020203" pitchFamily="34" charset="77"/>
              </a:rPr>
              <a:t>Cota (Plant ID: G816)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L1 FILLER_ROTARY_CAN_72_VALVE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L3PACKR_CASE_WESTROCK_DD1250M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14C201-888F-07DB-65BF-C8D68FCC2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8076" y="3273589"/>
            <a:ext cx="7116092" cy="35012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AE7EEB-BCD5-1ABC-6730-27F7577A20A4}"/>
              </a:ext>
            </a:extLst>
          </p:cNvPr>
          <p:cNvSpPr txBox="1"/>
          <p:nvPr/>
        </p:nvSpPr>
        <p:spPr>
          <a:xfrm rot="16200000">
            <a:off x="5444910" y="4940047"/>
            <a:ext cx="986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SUZUKA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F109F6-1256-16E9-2FCF-C4ED1064E2F3}"/>
              </a:ext>
            </a:extLst>
          </p:cNvPr>
          <p:cNvSpPr txBox="1"/>
          <p:nvPr/>
        </p:nvSpPr>
        <p:spPr>
          <a:xfrm rot="16200000">
            <a:off x="7685732" y="5207786"/>
            <a:ext cx="986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MONZA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38C378-3116-B235-FD4A-CC145CDCBB08}"/>
              </a:ext>
            </a:extLst>
          </p:cNvPr>
          <p:cNvSpPr txBox="1"/>
          <p:nvPr/>
        </p:nvSpPr>
        <p:spPr>
          <a:xfrm rot="16200000">
            <a:off x="6321318" y="4944768"/>
            <a:ext cx="151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SILVERSTONE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4F93D3-8E40-28ED-DF59-5424F28CBAAF}"/>
              </a:ext>
            </a:extLst>
          </p:cNvPr>
          <p:cNvSpPr txBox="1"/>
          <p:nvPr/>
        </p:nvSpPr>
        <p:spPr>
          <a:xfrm rot="16200000">
            <a:off x="9878820" y="5371831"/>
            <a:ext cx="986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ROMA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49C83A-802A-FF82-B7A6-D5FCB8277AC8}"/>
              </a:ext>
            </a:extLst>
          </p:cNvPr>
          <p:cNvSpPr txBox="1"/>
          <p:nvPr/>
        </p:nvSpPr>
        <p:spPr>
          <a:xfrm rot="16200000">
            <a:off x="8706762" y="5279412"/>
            <a:ext cx="112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MONACO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CE4581-A5C6-AABC-3E3A-F9FD4B9AE29F}"/>
              </a:ext>
            </a:extLst>
          </p:cNvPr>
          <p:cNvSpPr txBox="1"/>
          <p:nvPr/>
        </p:nvSpPr>
        <p:spPr>
          <a:xfrm rot="16200000">
            <a:off x="11094238" y="5458936"/>
            <a:ext cx="756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COTA</a:t>
            </a:r>
          </a:p>
        </p:txBody>
      </p:sp>
    </p:spTree>
    <p:extLst>
      <p:ext uri="{BB962C8B-B14F-4D97-AF65-F5344CB8AC3E}">
        <p14:creationId xmlns:p14="http://schemas.microsoft.com/office/powerpoint/2010/main" val="2393078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2" grpId="0"/>
      <p:bldP spid="13" grpId="0"/>
      <p:bldP spid="14" grpId="0"/>
      <p:bldP spid="2" grpId="0"/>
      <p:bldP spid="3" grpId="0"/>
      <p:bldP spid="5" grpId="0"/>
      <p:bldP spid="6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1">
            <a:extLst>
              <a:ext uri="{FF2B5EF4-FFF2-40B4-BE49-F238E27FC236}">
                <a16:creationId xmlns:a16="http://schemas.microsoft.com/office/drawing/2014/main" id="{2D8C71C6-84B9-55BE-7C72-46F46690AFF7}"/>
              </a:ext>
            </a:extLst>
          </p:cNvPr>
          <p:cNvSpPr/>
          <p:nvPr/>
        </p:nvSpPr>
        <p:spPr>
          <a:xfrm rot="-1403487">
            <a:off x="6507793" y="-8820013"/>
            <a:ext cx="14213674" cy="12843993"/>
          </a:xfrm>
          <a:custGeom>
            <a:avLst/>
            <a:gdLst/>
            <a:ahLst/>
            <a:cxnLst/>
            <a:rect l="l" t="t" r="r" b="b"/>
            <a:pathLst>
              <a:path w="14213674" h="12843993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93AFFBC3-939C-9954-84C5-39C5F6E5FB2F}"/>
              </a:ext>
            </a:extLst>
          </p:cNvPr>
          <p:cNvSpPr/>
          <p:nvPr/>
        </p:nvSpPr>
        <p:spPr>
          <a:xfrm rot="-1403487">
            <a:off x="-12572101" y="2324867"/>
            <a:ext cx="14213674" cy="12843993"/>
          </a:xfrm>
          <a:custGeom>
            <a:avLst/>
            <a:gdLst/>
            <a:ahLst/>
            <a:cxnLst/>
            <a:rect l="l" t="t" r="r" b="b"/>
            <a:pathLst>
              <a:path w="14213674" h="12843993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848F45C-5F53-D64F-DB8B-6E56E5740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789650"/>
              </p:ext>
            </p:extLst>
          </p:nvPr>
        </p:nvGraphicFramePr>
        <p:xfrm>
          <a:off x="466725" y="999478"/>
          <a:ext cx="11258550" cy="540132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876425">
                  <a:extLst>
                    <a:ext uri="{9D8B030D-6E8A-4147-A177-3AD203B41FA5}">
                      <a16:colId xmlns:a16="http://schemas.microsoft.com/office/drawing/2014/main" val="2376992123"/>
                    </a:ext>
                  </a:extLst>
                </a:gridCol>
                <a:gridCol w="1876425">
                  <a:extLst>
                    <a:ext uri="{9D8B030D-6E8A-4147-A177-3AD203B41FA5}">
                      <a16:colId xmlns:a16="http://schemas.microsoft.com/office/drawing/2014/main" val="2302929902"/>
                    </a:ext>
                  </a:extLst>
                </a:gridCol>
                <a:gridCol w="1876425">
                  <a:extLst>
                    <a:ext uri="{9D8B030D-6E8A-4147-A177-3AD203B41FA5}">
                      <a16:colId xmlns:a16="http://schemas.microsoft.com/office/drawing/2014/main" val="290742577"/>
                    </a:ext>
                  </a:extLst>
                </a:gridCol>
                <a:gridCol w="1873042">
                  <a:extLst>
                    <a:ext uri="{9D8B030D-6E8A-4147-A177-3AD203B41FA5}">
                      <a16:colId xmlns:a16="http://schemas.microsoft.com/office/drawing/2014/main" val="1823554374"/>
                    </a:ext>
                  </a:extLst>
                </a:gridCol>
                <a:gridCol w="1968997">
                  <a:extLst>
                    <a:ext uri="{9D8B030D-6E8A-4147-A177-3AD203B41FA5}">
                      <a16:colId xmlns:a16="http://schemas.microsoft.com/office/drawing/2014/main" val="222831999"/>
                    </a:ext>
                  </a:extLst>
                </a:gridCol>
                <a:gridCol w="1787236">
                  <a:extLst>
                    <a:ext uri="{9D8B030D-6E8A-4147-A177-3AD203B41FA5}">
                      <a16:colId xmlns:a16="http://schemas.microsoft.com/office/drawing/2014/main" val="1324705847"/>
                    </a:ext>
                  </a:extLst>
                </a:gridCol>
              </a:tblGrid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EQUIPMENT ID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BREAKDOWN COUNT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AVERAGE MTBF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(DAYS)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EQUIP_CAT_DESC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EQUIPMENT_DESC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EQUIPMENT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CATEGORY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979821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300115000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3743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0.476760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L1_FILLER_ROTARY_CAN_72_VALVE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FILLER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24373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300001113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2736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0.998537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L1_FILLER_ROTARY_BTL_60_VALVE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FILLER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323838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300001510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2509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1.088118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L4_FILLER_ROTARY_CAN_100_VALVE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FILLER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6686034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300001505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2070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1.320445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L2_FILLER_ROTARY_BTL_45_VALVE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FILLER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975142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300001078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1851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1.473514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L4 SEAMER_ROTARY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SEAMER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9611782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300001276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1574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1.736173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L4 PACKER_CASE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PACKER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414290"/>
                  </a:ext>
                </a:extLst>
              </a:tr>
              <a:tr h="64098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300001133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1534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1.778213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MACHINES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L3 PACKER KHS TSP80V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PACKER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28658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840A124-1723-1A3F-4D70-3C43E9EBFD97}"/>
              </a:ext>
            </a:extLst>
          </p:cNvPr>
          <p:cNvSpPr/>
          <p:nvPr/>
        </p:nvSpPr>
        <p:spPr>
          <a:xfrm>
            <a:off x="466725" y="999478"/>
            <a:ext cx="11258550" cy="5401322"/>
          </a:xfrm>
          <a:prstGeom prst="roundRect">
            <a:avLst>
              <a:gd name="adj" fmla="val 4746"/>
            </a:avLst>
          </a:prstGeom>
          <a:noFill/>
          <a:ln w="38100"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827E1D-6F1D-3597-3507-3B98ADBB91E0}"/>
              </a:ext>
            </a:extLst>
          </p:cNvPr>
          <p:cNvSpPr txBox="1"/>
          <p:nvPr/>
        </p:nvSpPr>
        <p:spPr>
          <a:xfrm>
            <a:off x="789709" y="309493"/>
            <a:ext cx="10276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TOP EQUIPMENT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PERFORMANCE AND BREAKDOWN </a:t>
            </a:r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1828787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00664F-8149-C711-5010-809AFBCE95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grayscl/>
          </a:blip>
          <a:stretch>
            <a:fillRect/>
          </a:stretch>
        </p:blipFill>
        <p:spPr>
          <a:xfrm>
            <a:off x="-1732" y="0"/>
            <a:ext cx="12191999" cy="68580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D388F49-E4FB-887F-357C-161AC9280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287856"/>
              </p:ext>
            </p:extLst>
          </p:nvPr>
        </p:nvGraphicFramePr>
        <p:xfrm>
          <a:off x="862445" y="1049482"/>
          <a:ext cx="10567555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511">
                  <a:extLst>
                    <a:ext uri="{9D8B030D-6E8A-4147-A177-3AD203B41FA5}">
                      <a16:colId xmlns:a16="http://schemas.microsoft.com/office/drawing/2014/main" val="103865724"/>
                    </a:ext>
                  </a:extLst>
                </a:gridCol>
                <a:gridCol w="2113511">
                  <a:extLst>
                    <a:ext uri="{9D8B030D-6E8A-4147-A177-3AD203B41FA5}">
                      <a16:colId xmlns:a16="http://schemas.microsoft.com/office/drawing/2014/main" val="3482674429"/>
                    </a:ext>
                  </a:extLst>
                </a:gridCol>
                <a:gridCol w="2113511">
                  <a:extLst>
                    <a:ext uri="{9D8B030D-6E8A-4147-A177-3AD203B41FA5}">
                      <a16:colId xmlns:a16="http://schemas.microsoft.com/office/drawing/2014/main" val="1067942209"/>
                    </a:ext>
                  </a:extLst>
                </a:gridCol>
                <a:gridCol w="2113511">
                  <a:extLst>
                    <a:ext uri="{9D8B030D-6E8A-4147-A177-3AD203B41FA5}">
                      <a16:colId xmlns:a16="http://schemas.microsoft.com/office/drawing/2014/main" val="993299670"/>
                    </a:ext>
                  </a:extLst>
                </a:gridCol>
                <a:gridCol w="2113511">
                  <a:extLst>
                    <a:ext uri="{9D8B030D-6E8A-4147-A177-3AD203B41FA5}">
                      <a16:colId xmlns:a16="http://schemas.microsoft.com/office/drawing/2014/main" val="3025768739"/>
                    </a:ext>
                  </a:extLst>
                </a:gridCol>
              </a:tblGrid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EQUIPMENT ID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EQUIP_AGE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(DAYS)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PLANT ID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PRODUCTION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LOCATION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RISK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525382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300115000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1789.0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G816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COTA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800218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300001113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2752.0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3473618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300001510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2750.0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179505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300001505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2751.0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668789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300001078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2739.0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9785004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300001276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329.0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1540632"/>
                  </a:ext>
                </a:extLst>
              </a:tr>
              <a:tr h="59617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300001133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2742.0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G291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MONZA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AT  RISK</a:t>
                      </a:r>
                    </a:p>
                  </a:txBody>
                  <a:tcPr>
                    <a:lnL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A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3918234"/>
                  </a:ext>
                </a:extLst>
              </a:tr>
            </a:tbl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BC176E8-22A8-4F0F-DF2C-32E6C90F4278}"/>
              </a:ext>
            </a:extLst>
          </p:cNvPr>
          <p:cNvSpPr/>
          <p:nvPr/>
        </p:nvSpPr>
        <p:spPr>
          <a:xfrm>
            <a:off x="862445" y="1032773"/>
            <a:ext cx="10567555" cy="5120640"/>
          </a:xfrm>
          <a:prstGeom prst="roundRect">
            <a:avLst>
              <a:gd name="adj" fmla="val 4362"/>
            </a:avLst>
          </a:prstGeom>
          <a:noFill/>
          <a:ln w="38100">
            <a:solidFill>
              <a:srgbClr val="CC0A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DB0773-E7A7-DA60-526A-77EB4ED7A857}"/>
              </a:ext>
            </a:extLst>
          </p:cNvPr>
          <p:cNvSpPr txBox="1"/>
          <p:nvPr/>
        </p:nvSpPr>
        <p:spPr>
          <a:xfrm>
            <a:off x="3052328" y="285554"/>
            <a:ext cx="6187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ill Sans MT" panose="020B0502020104020203" pitchFamily="34" charset="77"/>
              </a:rPr>
              <a:t>EQUIPMENT </a:t>
            </a:r>
            <a:r>
              <a:rPr lang="en-US" sz="2400" b="1" dirty="0">
                <a:solidFill>
                  <a:srgbClr val="CC0A07"/>
                </a:solidFill>
                <a:latin typeface="Gill Sans MT" panose="020B0502020104020203" pitchFamily="34" charset="77"/>
              </a:rPr>
              <a:t>AT RISK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4A9995A-969D-1C60-3976-613ADF875756}"/>
              </a:ext>
            </a:extLst>
          </p:cNvPr>
          <p:cNvSpPr/>
          <p:nvPr/>
        </p:nvSpPr>
        <p:spPr>
          <a:xfrm>
            <a:off x="3613533" y="5144877"/>
            <a:ext cx="804231" cy="341523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3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1763</TotalTime>
  <Words>815</Words>
  <Application>Microsoft Macintosh PowerPoint</Application>
  <PresentationFormat>Widescreen</PresentationFormat>
  <Paragraphs>303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Calisto MT</vt:lpstr>
      <vt:lpstr>Gill Sans MT</vt:lpstr>
      <vt:lpstr>Poppins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Charith Reddy GOPAVARAM</dc:creator>
  <cp:lastModifiedBy>Charith Reddy GOPAVARAM</cp:lastModifiedBy>
  <cp:revision>55</cp:revision>
  <dcterms:created xsi:type="dcterms:W3CDTF">2024-11-18T20:13:34Z</dcterms:created>
  <dcterms:modified xsi:type="dcterms:W3CDTF">2024-11-20T21:20:52Z</dcterms:modified>
</cp:coreProperties>
</file>

<file path=docProps/thumbnail.jpeg>
</file>